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8" r:id="rId2"/>
    <p:sldId id="353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</p:sldIdLst>
  <p:sldSz cx="12192000" cy="6858000"/>
  <p:notesSz cx="6858000" cy="9144000"/>
  <p:defaultTextStyle>
    <a:defPPr>
      <a:defRPr lang="en-B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FDF8-D3B8-4983-A76D-42D38220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1D78D-DFF1-42E7-9F6B-13EFAC639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C1524-130B-4A75-853C-A69CD374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DBD71-640B-4EED-A9B7-479B6969F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DE27-9BF5-4966-91B5-C7E1A5C9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332385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55B5-6CF0-4B0A-8ECB-84787590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4A5B0-E00C-4340-8061-FDC9CC0A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59FA3-F351-471C-9A38-E8E3B632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230E4-A5F5-4D13-BA67-825426BC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C5D86-2B05-4AB9-A7EA-804BD51FD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165071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4C140-7697-4FC7-BA65-F813FB18F9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DB735-F426-4403-9704-B8058A90C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365DC-3DB2-4A93-8025-080C44F3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3BC3E-4356-4C0F-8DB1-0E32F278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4C17E-6D6C-4631-AE2D-4F666D5B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70324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CC7F-C38E-48DF-9382-29F5D874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D4E3F-80C8-485D-A821-CB70F9B57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F7D98-AF1C-48F5-8E4C-74E8B967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0491-675B-4BB9-AA88-7A8A9A02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8654A-A031-4F8E-9AA6-5A6A1FCBC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263803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B534-E4BB-4F8A-A562-9D6F9296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E4DC3-4B8A-41C0-8AE5-E10B80ED2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8CBE-E59E-4EED-95BE-64F3B561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99664-6C73-4D84-8710-573EE2CA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66F3-2026-46D9-88C4-0D67A35B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118733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CAE0-F2A6-4544-9E99-6AF25DFE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0F3B-52C3-40EB-A2DD-D3945EB5C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51A1C-59C8-4D3D-BBF7-853DF09B9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243F2-38B6-4395-A36E-76E12045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65F5E-BC69-4D16-ABD4-5BE5D3F9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C2814-376E-4D0A-9D6D-8F0D0665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755571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911-8D00-4115-907E-50FBEEF3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6006A-EE87-43F4-93A8-386E71E20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4023D-B145-42F0-B848-FC3F93F4B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E36FCD-B0AE-41CC-8586-30626F0BD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60839-741A-4340-8210-52AB8FA06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395FF-7114-4037-8DFD-05F47CDC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377477-A7D8-4608-A535-CCF5EA75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E1BDA8-0461-4870-8DEA-204470F2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1056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4E6C-3D8F-41A8-BD0E-C86F1192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6980C1-31A1-4B18-BE9D-BFC738881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3F92F-7AE9-4330-9A30-266F722B3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6AB1A-5612-4E04-AEE8-8C0495ED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44394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ABE2B-B9DE-49CA-97B1-B0E4F6D74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95CFE-4A4B-4976-A763-054BD4E0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5FCFD-4BA0-47E1-8226-6C9DEFFE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47282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7A15-1BEF-46F2-94E4-A3A73349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FE72E-A110-4912-B765-A2BEE35DD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CE695-281C-49D2-B415-83847E594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72777-1579-4759-A5A6-57CFA45E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3F072-51F9-4A65-9EBE-7ADDC406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AA76D-A5F5-4F8D-B653-52D9905B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180757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D7E-8C5A-4B5A-BBAC-AF010ECB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5EA3B-DDBC-4C13-A672-F56EB9C9A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2A06D-95A5-4493-9D5B-9D7F32E06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AF51E-A880-41A0-822D-D68C6B24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89F46-C35B-4AC7-88C1-095C2C93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BC556-7FEB-4E14-98EC-045CD755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408238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01EE1F-784A-460E-B10E-46B21ECF2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66850-5968-4855-95B7-53B8456E1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2F658-A93A-4A6A-ABD2-93DB79947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F69E0-1B3B-4CD5-8C6B-B1DCA91BA488}" type="datetimeFigureOut">
              <a:rPr lang="en-BB" smtClean="0"/>
              <a:t>05/02/2023</a:t>
            </a:fld>
            <a:endParaRPr lang="en-B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814A3-95A5-47A7-BB4A-A6775AEA4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AAFF1-81C9-4E9D-862D-6D4F30102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CAE41-717C-4576-AA2F-E6C9067DF75F}" type="slidenum">
              <a:rPr lang="en-BB" smtClean="0"/>
              <a:t>‹#›</a:t>
            </a:fld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317940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2120" y="1026607"/>
            <a:ext cx="85914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Course Title: </a:t>
            </a:r>
            <a:r>
              <a:rPr lang="en-US" sz="4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Engineering Chemistry-1</a:t>
            </a:r>
            <a:endParaRPr lang="en-US" sz="4000" b="1" dirty="0">
              <a:cs typeface="Arial" panose="020B0604020202020204" pitchFamily="34" charset="0"/>
            </a:endParaRPr>
          </a:p>
          <a:p>
            <a:pPr algn="ctr"/>
            <a:r>
              <a:rPr lang="en-US" sz="4000" b="1"/>
              <a:t>Course Code: CHE109</a:t>
            </a:r>
          </a:p>
          <a:p>
            <a:pPr algn="ctr"/>
            <a:r>
              <a:rPr lang="en-US" sz="4000" b="1"/>
              <a:t>(</a:t>
            </a:r>
            <a:r>
              <a:rPr lang="en-US" sz="4000" b="1" dirty="0"/>
              <a:t>Chapter 2)</a:t>
            </a:r>
          </a:p>
          <a:p>
            <a:pPr algn="ctr"/>
            <a:endParaRPr lang="en-US" sz="4000" b="1" dirty="0"/>
          </a:p>
          <a:p>
            <a:pPr algn="ctr"/>
            <a:r>
              <a:rPr lang="en-US" sz="3600" b="1" dirty="0">
                <a:solidFill>
                  <a:srgbClr val="002060"/>
                </a:solidFill>
              </a:rPr>
              <a:t>Dr. Joyanta Kumar </a:t>
            </a:r>
            <a:r>
              <a:rPr lang="en-US" sz="3600" b="1" dirty="0" err="1">
                <a:solidFill>
                  <a:srgbClr val="002060"/>
                </a:solidFill>
              </a:rPr>
              <a:t>Saha</a:t>
            </a:r>
            <a:endParaRPr lang="en-US" sz="3600" b="1" dirty="0">
              <a:solidFill>
                <a:srgbClr val="002060"/>
              </a:solidFill>
            </a:endParaRPr>
          </a:p>
          <a:p>
            <a:pPr algn="ctr"/>
            <a:r>
              <a:rPr lang="en-US" sz="2800" b="1" dirty="0"/>
              <a:t>Associate Professor</a:t>
            </a:r>
          </a:p>
          <a:p>
            <a:pPr algn="ctr"/>
            <a:r>
              <a:rPr lang="en-US" sz="2800" b="1" dirty="0"/>
              <a:t>Department of Chemistry</a:t>
            </a:r>
          </a:p>
          <a:p>
            <a:pPr algn="ctr"/>
            <a:r>
              <a:rPr lang="en-US" sz="2800" b="1" dirty="0" err="1"/>
              <a:t>Jagannath</a:t>
            </a:r>
            <a:r>
              <a:rPr lang="en-US" sz="2800" b="1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72617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017A46-2C1B-7B35-6544-09EE7EA459C9}"/>
              </a:ext>
            </a:extLst>
          </p:cNvPr>
          <p:cNvSpPr txBox="1"/>
          <p:nvPr/>
        </p:nvSpPr>
        <p:spPr>
          <a:xfrm>
            <a:off x="174843" y="177974"/>
            <a:ext cx="341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concept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388A0-981B-B6AF-6511-1527C2979D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9" r="30869"/>
          <a:stretch/>
        </p:blipFill>
        <p:spPr>
          <a:xfrm rot="5400000">
            <a:off x="2844741" y="166465"/>
            <a:ext cx="6858000" cy="652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80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8;p83">
            <a:extLst>
              <a:ext uri="{FF2B5EF4-FFF2-40B4-BE49-F238E27FC236}">
                <a16:creationId xmlns:a16="http://schemas.microsoft.com/office/drawing/2014/main" id="{92E31591-FC9B-9E7B-BDB6-DF135BA7062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37153" y="159120"/>
            <a:ext cx="9517693" cy="5884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87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22508-3D25-539C-4FA7-36B087A9A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17" y="0"/>
            <a:ext cx="8123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59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F502ED-BAD5-1CA6-35AF-685AD2CE8A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6" r="21884"/>
          <a:stretch/>
        </p:blipFill>
        <p:spPr>
          <a:xfrm rot="5400000">
            <a:off x="3074191" y="801719"/>
            <a:ext cx="6857999" cy="5254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534BD2-48A3-326B-ED82-ACD95679FEA9}"/>
              </a:ext>
            </a:extLst>
          </p:cNvPr>
          <p:cNvSpPr txBox="1"/>
          <p:nvPr/>
        </p:nvSpPr>
        <p:spPr>
          <a:xfrm>
            <a:off x="174843" y="177974"/>
            <a:ext cx="341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Buffer solution</a:t>
            </a:r>
          </a:p>
        </p:txBody>
      </p:sp>
    </p:spTree>
    <p:extLst>
      <p:ext uri="{BB962C8B-B14F-4D97-AF65-F5344CB8AC3E}">
        <p14:creationId xmlns:p14="http://schemas.microsoft.com/office/powerpoint/2010/main" val="1977123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12F005-FB2A-72C9-7DD1-3BFF70AC1BB4}"/>
              </a:ext>
            </a:extLst>
          </p:cNvPr>
          <p:cNvSpPr txBox="1"/>
          <p:nvPr/>
        </p:nvSpPr>
        <p:spPr>
          <a:xfrm>
            <a:off x="0" y="134035"/>
            <a:ext cx="121919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rgbClr val="0066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ACID–BASE INDICATORS: </a:t>
            </a:r>
            <a:r>
              <a:rPr lang="en-GB" sz="280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acid-base indicator is an organic dye that signals the end-point by a visual change in colour.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2800" dirty="0"/>
            </a:br>
            <a:endParaRPr lang="en-B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E7543-3A9B-5038-76A7-F4D32542E144}"/>
              </a:ext>
            </a:extLst>
          </p:cNvPr>
          <p:cNvSpPr txBox="1"/>
          <p:nvPr/>
        </p:nvSpPr>
        <p:spPr>
          <a:xfrm>
            <a:off x="-1" y="1164134"/>
            <a:ext cx="1219199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rgbClr val="0066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 range of indicators</a:t>
            </a:r>
            <a:br>
              <a:rPr lang="en-GB" sz="2800" b="1" i="0" dirty="0">
                <a:solidFill>
                  <a:srgbClr val="0066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indicators do not change colour at a particular </a:t>
            </a:r>
            <a:r>
              <a:rPr lang="en-GB" sz="2800" b="0" i="0" dirty="0" err="1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pH.</a:t>
            </a: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They do so over a range of pH from two to three units. This is called the </a:t>
            </a:r>
            <a:r>
              <a:rPr lang="en-GB" sz="2800" b="1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 range </a:t>
            </a: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is different for various indicators.</a:t>
            </a:r>
            <a:b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TABLE 27.5. </a:t>
            </a:r>
            <a:r>
              <a:rPr lang="en-GB" sz="2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 RANGES OF SOME ACID-BASE INDICATORS</a:t>
            </a:r>
            <a:br>
              <a:rPr lang="en-GB" sz="2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0" dirty="0">
                <a:solidFill>
                  <a:srgbClr val="0066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Indicator                     Colour change          pH range (acid-base)</a:t>
            </a:r>
            <a:br>
              <a:rPr lang="en-GB" sz="2800" b="1" i="0" dirty="0">
                <a:solidFill>
                  <a:srgbClr val="0066B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Methyl orange                 red-orange                  </a:t>
            </a:r>
            <a:r>
              <a:rPr lang="en-GB" sz="2800" b="0" i="0" dirty="0">
                <a:solidFill>
                  <a:srgbClr val="80828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3.1 – 4.4</a:t>
            </a:r>
            <a:b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Methyl red                        red-yellow                  </a:t>
            </a:r>
            <a:r>
              <a:rPr lang="en-GB" sz="2800" b="0" i="0" dirty="0">
                <a:solidFill>
                  <a:srgbClr val="80828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4.4 – 6.0</a:t>
            </a:r>
            <a:b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Litmus                               red-blue                    </a:t>
            </a:r>
            <a:r>
              <a:rPr lang="en-GB" sz="2800" b="0" i="0" dirty="0">
                <a:solidFill>
                  <a:srgbClr val="80828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5.0 –8.0</a:t>
            </a:r>
            <a:b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Bromothymol               blue yellow-blue             </a:t>
            </a:r>
            <a:r>
              <a:rPr lang="en-GB" sz="2800" b="0" i="0" dirty="0">
                <a:solidFill>
                  <a:srgbClr val="80828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6.0 – 7.6</a:t>
            </a:r>
            <a:b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Phenolphthalein           colourless-pink              </a:t>
            </a:r>
            <a:r>
              <a:rPr lang="en-GB" sz="2800" b="0" i="0" dirty="0">
                <a:solidFill>
                  <a:srgbClr val="80828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GB" sz="2800" b="0" i="0" dirty="0">
                <a:solidFill>
                  <a:srgbClr val="231F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8.3 – 10.0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B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799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D0A0C30-4EB4-DDA4-7244-DB43555C4F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18661"/>
          <a:ext cx="12215459" cy="579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295440" imgH="5840280" progId="Paint.Picture">
                  <p:embed/>
                </p:oleObj>
              </mc:Choice>
              <mc:Fallback>
                <p:oleObj name="Bitmap Image" r:id="rId2" imgW="12295440" imgH="584028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D0A0C30-4EB4-DDA4-7244-DB43555C4F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18661"/>
                        <a:ext cx="12215459" cy="579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74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122DED1-AA5E-BDCC-E70F-765BF70F4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426" y="178904"/>
          <a:ext cx="7599696" cy="648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81760" imgH="5100120" progId="Paint.Picture">
                  <p:embed/>
                </p:oleObj>
              </mc:Choice>
              <mc:Fallback>
                <p:oleObj name="Bitmap Image" r:id="rId2" imgW="5981760" imgH="510012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122DED1-AA5E-BDCC-E70F-765BF70F44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5426" y="178904"/>
                        <a:ext cx="7599696" cy="6480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627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9378A5-F146-F69D-A01D-BB7FDA3EBA25}"/>
              </a:ext>
            </a:extLst>
          </p:cNvPr>
          <p:cNvSpPr txBox="1"/>
          <p:nvPr/>
        </p:nvSpPr>
        <p:spPr>
          <a:xfrm>
            <a:off x="4741102" y="75156"/>
            <a:ext cx="3023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Acids and bases</a:t>
            </a:r>
            <a:endParaRPr lang="en-B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CE9E44-57EC-4B78-B363-A4E7EC78876B}"/>
              </a:ext>
            </a:extLst>
          </p:cNvPr>
          <p:cNvSpPr txBox="1"/>
          <p:nvPr/>
        </p:nvSpPr>
        <p:spPr>
          <a:xfrm>
            <a:off x="0" y="598376"/>
            <a:ext cx="12192000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Arrhenius concept: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According to Arrhenius, an acid is any substance that can increase the concentration of hydrogen ions in aqueous solution. A base is a substance that can increase the concentration of hydroxyl ions in aqueous solution.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HCl+H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 -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Cl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NaOH +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- Na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OH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 hydrogen ions in aqueous solutions are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ectensively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hydrated forming a hydrated proton, 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called hydronium ion. H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is less stable.</a:t>
            </a:r>
          </a:p>
          <a:p>
            <a:pPr>
              <a:lnSpc>
                <a:spcPct val="150000"/>
              </a:lnSpc>
            </a:pP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BrΦnsted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-Lowry concept of acids and bases: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 acid is a substance that is able to donate a proton to other substance. A base is a substance that can accept a proton from an acid.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HCl+H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 -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Cl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     acid  base      acid      base</a:t>
            </a:r>
          </a:p>
        </p:txBody>
      </p:sp>
    </p:spTree>
    <p:extLst>
      <p:ext uri="{BB962C8B-B14F-4D97-AF65-F5344CB8AC3E}">
        <p14:creationId xmlns:p14="http://schemas.microsoft.com/office/powerpoint/2010/main" val="46782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704999-9FDB-42AA-46B5-2BE63F34685C}"/>
              </a:ext>
            </a:extLst>
          </p:cNvPr>
          <p:cNvSpPr txBox="1"/>
          <p:nvPr/>
        </p:nvSpPr>
        <p:spPr>
          <a:xfrm>
            <a:off x="-5" y="12891"/>
            <a:ext cx="12192000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When two substances are related to one another by the loss and gain of a single proton are called conjugate acid-base pair. In above reaction, HCl/Cl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and 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 are </a:t>
            </a:r>
            <a:r>
              <a:rPr lang="en-GB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conjugate acid-base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pairs.</a:t>
            </a:r>
          </a:p>
          <a:p>
            <a:pPr>
              <a:lnSpc>
                <a:spcPct val="150000"/>
              </a:lnSpc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are many molecules and ions which can behave as acids in one instance and can function as bases in the other. Such substances are called </a:t>
            </a:r>
            <a:r>
              <a:rPr lang="en-GB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amphiprotic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. 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O, NH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HSO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HCl+H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 -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Cl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base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O+ NH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NH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+ OH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acid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47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E3E19-A600-8F07-B8B6-4BA904764014}"/>
              </a:ext>
            </a:extLst>
          </p:cNvPr>
          <p:cNvSpPr txBox="1"/>
          <p:nvPr/>
        </p:nvSpPr>
        <p:spPr>
          <a:xfrm>
            <a:off x="0" y="281836"/>
            <a:ext cx="12192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Relative strength of acids and bases: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strength of an acid is determined by its tendency to give up a proton and the strength of a base is determined by its tendency to accept a proton. A strong acid has a strong tendency to donate H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and base has a strong tendency to accept a proton. HClO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HCl, H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and HNO</a:t>
            </a:r>
            <a:r>
              <a:rPr lang="en-GB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are completely ionized, i.e. the reactions in which they donate protons to water proceed to almost completion. These acids are relatively strong.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However, water solution of acetic acid, formic acid, hydrocyanic acid are partially ionized. They tend to donate protons to water only to a limited extent. Such acids are relatively weak. </a:t>
            </a:r>
            <a:endParaRPr lang="en-B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8183E10-596C-86F7-77A7-DC6155B9F8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3773488"/>
          <a:ext cx="121539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153960" imgH="2052000" progId="Paint.Picture">
                  <p:embed/>
                </p:oleObj>
              </mc:Choice>
              <mc:Fallback>
                <p:oleObj name="Bitmap Image" r:id="rId2" imgW="12153960" imgH="205200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8183E10-596C-86F7-77A7-DC6155B9F8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3773488"/>
                        <a:ext cx="121539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852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0D1C2E4-E729-DDA5-1CF1-143CCEE90C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0436" y="459549"/>
          <a:ext cx="12222436" cy="5801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936160" imgH="5666040" progId="Paint.Picture">
                  <p:embed/>
                </p:oleObj>
              </mc:Choice>
              <mc:Fallback>
                <p:oleObj name="Bitmap Image" r:id="rId2" imgW="11936160" imgH="566604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0D1C2E4-E729-DDA5-1CF1-143CCEE90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0436" y="459549"/>
                        <a:ext cx="12222436" cy="5801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79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0E415-BB37-CD70-D661-41C5DEE97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12"/>
            <a:ext cx="12192000" cy="16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DF3788-3C71-8D32-035E-8D768393D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276"/>
          <a:stretch/>
        </p:blipFill>
        <p:spPr>
          <a:xfrm>
            <a:off x="-1" y="1885167"/>
            <a:ext cx="12189570" cy="43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DB53-CD3E-32E1-E6E3-1C940D408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57"/>
          <a:stretch/>
        </p:blipFill>
        <p:spPr>
          <a:xfrm>
            <a:off x="5482" y="150311"/>
            <a:ext cx="12186518" cy="256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A7A41-D46D-310E-90A1-7390B6BF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" y="0"/>
            <a:ext cx="12148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2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C956DB-5DBA-5A83-D70E-30997609F75A}"/>
              </a:ext>
            </a:extLst>
          </p:cNvPr>
          <p:cNvSpPr txBox="1"/>
          <p:nvPr/>
        </p:nvSpPr>
        <p:spPr>
          <a:xfrm>
            <a:off x="155009" y="147273"/>
            <a:ext cx="6097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Ionization of water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07CF7-36CB-AFE2-476A-C4D550D191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r="27826"/>
          <a:stretch/>
        </p:blipFill>
        <p:spPr>
          <a:xfrm rot="5400000">
            <a:off x="4110575" y="401441"/>
            <a:ext cx="6858000" cy="605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9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Widescreen</PresentationFormat>
  <Paragraphs>29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Joyanta</dc:creator>
  <cp:lastModifiedBy>Joyanta</cp:lastModifiedBy>
  <cp:revision>3</cp:revision>
  <dcterms:created xsi:type="dcterms:W3CDTF">2022-10-19T03:57:28Z</dcterms:created>
  <dcterms:modified xsi:type="dcterms:W3CDTF">2023-02-05T02:29:50Z</dcterms:modified>
</cp:coreProperties>
</file>